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67" r:id="rId2"/>
    <p:sldId id="271" r:id="rId3"/>
    <p:sldId id="268" r:id="rId4"/>
    <p:sldId id="266" r:id="rId5"/>
    <p:sldId id="269" r:id="rId6"/>
    <p:sldId id="256" r:id="rId7"/>
    <p:sldId id="272" r:id="rId8"/>
    <p:sldId id="273" r:id="rId9"/>
    <p:sldId id="295" r:id="rId10"/>
    <p:sldId id="289" r:id="rId11"/>
    <p:sldId id="276" r:id="rId12"/>
    <p:sldId id="301" r:id="rId13"/>
    <p:sldId id="302" r:id="rId14"/>
    <p:sldId id="296" r:id="rId15"/>
    <p:sldId id="297" r:id="rId16"/>
    <p:sldId id="298" r:id="rId17"/>
    <p:sldId id="310" r:id="rId18"/>
    <p:sldId id="311" r:id="rId19"/>
    <p:sldId id="313" r:id="rId20"/>
    <p:sldId id="299" r:id="rId21"/>
    <p:sldId id="300" r:id="rId22"/>
    <p:sldId id="292" r:id="rId23"/>
    <p:sldId id="288" r:id="rId24"/>
    <p:sldId id="306" r:id="rId25"/>
    <p:sldId id="307" r:id="rId26"/>
    <p:sldId id="283" r:id="rId27"/>
    <p:sldId id="284" r:id="rId28"/>
    <p:sldId id="294" r:id="rId29"/>
    <p:sldId id="293" r:id="rId30"/>
    <p:sldId id="290" r:id="rId31"/>
    <p:sldId id="305" r:id="rId32"/>
    <p:sldId id="304" r:id="rId33"/>
    <p:sldId id="309" r:id="rId34"/>
    <p:sldId id="303" r:id="rId35"/>
    <p:sldId id="314" r:id="rId3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2273E"/>
    <a:srgbClr val="7286C0"/>
    <a:srgbClr val="14233C"/>
    <a:srgbClr val="2734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1797" autoAdjust="0"/>
  </p:normalViewPr>
  <p:slideViewPr>
    <p:cSldViewPr>
      <p:cViewPr>
        <p:scale>
          <a:sx n="50" d="100"/>
          <a:sy n="50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63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0.44600000000000001</c:v>
                </c:pt>
                <c:pt idx="1">
                  <c:v>0.48799999999999999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0.373</c:v>
                </c:pt>
                <c:pt idx="1">
                  <c:v>0.40200000000000002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Fair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2.8060326608944884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0.11700000000000001</c:v>
                </c:pt>
                <c:pt idx="1">
                  <c:v>6.7000000000000004E-2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Poor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8060326608944949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6.4000000000000001E-2</c:v>
                </c:pt>
                <c:pt idx="1">
                  <c:v>4.2999999999999997E-2</c:v>
                </c:pt>
              </c:numCache>
            </c:numRef>
          </c:val>
        </c:ser>
        <c:overlap val="100"/>
        <c:axId val="69941120"/>
        <c:axId val="69942656"/>
      </c:barChart>
      <c:catAx>
        <c:axId val="69941120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69942656"/>
        <c:crosses val="autoZero"/>
        <c:auto val="1"/>
        <c:lblAlgn val="ctr"/>
        <c:lblOffset val="100"/>
      </c:catAx>
      <c:valAx>
        <c:axId val="6994265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69941120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83723437938931677"/>
          <c:y val="0.30831294908950868"/>
          <c:w val="0.15813597775524099"/>
          <c:h val="0.50403328529199176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38006550116911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3.380065501169105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0.94899999999999995</c:v>
                </c:pt>
                <c:pt idx="1">
                  <c:v>0.94899999999999995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5.1000000000000004E-2</c:v>
                </c:pt>
                <c:pt idx="1">
                  <c:v>5.1000000000000004E-2</c:v>
                </c:pt>
              </c:numCache>
            </c:numRef>
          </c:val>
        </c:ser>
        <c:overlap val="100"/>
        <c:axId val="71172864"/>
        <c:axId val="71174400"/>
      </c:barChart>
      <c:catAx>
        <c:axId val="7117286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71174400"/>
        <c:crosses val="autoZero"/>
        <c:auto val="1"/>
        <c:lblAlgn val="ctr"/>
        <c:lblOffset val="100"/>
      </c:catAx>
      <c:valAx>
        <c:axId val="71174400"/>
        <c:scaling>
          <c:orientation val="minMax"/>
          <c:min val="0"/>
        </c:scaling>
        <c:axPos val="l"/>
        <c:majorGridlines/>
        <c:numFmt formatCode="0%" sourceLinked="1"/>
        <c:majorTickMark val="in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71172864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93023249306263245"/>
          <c:y val="0.62396783397079547"/>
          <c:w val="6.0496594825614383E-2"/>
          <c:h val="0.16996333947568096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7D363-F0B9-47FC-A44E-AA05C1FAC8E0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FAA7-1729-429D-839D-DB6F2BAD3A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허리통증을 </a:t>
            </a:r>
            <a:r>
              <a:rPr lang="ko-KR" altLang="en-US" dirty="0" err="1" smtClean="0"/>
              <a:t>한번이상</a:t>
            </a:r>
            <a:r>
              <a:rPr lang="ko-KR" altLang="en-US" dirty="0" smtClean="0"/>
              <a:t> 경험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연구 </a:t>
            </a:r>
            <a:r>
              <a:rPr lang="ko-KR" altLang="en-US" dirty="0" err="1" smtClean="0"/>
              <a:t>제한점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한계</a:t>
            </a:r>
            <a:r>
              <a:rPr lang="en-US" altLang="ko-KR" dirty="0" smtClean="0"/>
              <a:t>1. </a:t>
            </a:r>
            <a:r>
              <a:rPr lang="ko-KR" altLang="en-US" dirty="0" smtClean="0"/>
              <a:t>검색언어를 영어로 한정해서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비영어권인</a:t>
            </a:r>
            <a:r>
              <a:rPr lang="ko-KR" altLang="en-US" dirty="0" smtClean="0"/>
              <a:t> 지역의 논문이 누락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국내의 상황을 반영 못함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하지만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해외 저널에도 국내 사례가 많이 실린다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한계</a:t>
            </a:r>
            <a:r>
              <a:rPr lang="en-US" altLang="ko-KR" dirty="0" smtClean="0"/>
              <a:t>2. </a:t>
            </a:r>
            <a:r>
              <a:rPr lang="ko-KR" altLang="en-US" dirty="0" smtClean="0"/>
              <a:t>과거와 현재 사이에 진단 기술과 장비의 발달로 진단기준이 변화되었다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</a:t>
            </a:r>
            <a:r>
              <a:rPr lang="ko-KR" altLang="en-US" baseline="0" dirty="0" smtClean="0"/>
              <a:t> 영향을 최소화 하기 위해서 논문 검색범위를 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최근 </a:t>
            </a:r>
            <a:r>
              <a:rPr lang="en-US" altLang="ko-KR" baseline="0" dirty="0" smtClean="0"/>
              <a:t>10</a:t>
            </a:r>
            <a:r>
              <a:rPr lang="ko-KR" altLang="en-US" baseline="0" dirty="0" smtClean="0"/>
              <a:t>년 범위로 제한하였다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한계</a:t>
            </a:r>
            <a:r>
              <a:rPr lang="en-US" altLang="ko-KR" baseline="0" dirty="0" smtClean="0"/>
              <a:t>3. </a:t>
            </a:r>
            <a:r>
              <a:rPr lang="ko-KR" altLang="en-US" baseline="0" dirty="0" smtClean="0"/>
              <a:t>논문 결과표에 제시된 값을 가지고 연구하기 때문에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원자료의</a:t>
            </a:r>
            <a:r>
              <a:rPr lang="ko-KR" altLang="en-US" baseline="0" dirty="0" smtClean="0"/>
              <a:t> 질적 상태를 확인이 불가하다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이건 메타의 태생적 한계</a:t>
            </a:r>
            <a:endParaRPr lang="en-US" altLang="ko-KR" baseline="0" dirty="0" smtClean="0"/>
          </a:p>
          <a:p>
            <a:r>
              <a:rPr lang="ko-KR" altLang="en-US" baseline="0" dirty="0" smtClean="0"/>
              <a:t>한계</a:t>
            </a:r>
            <a:r>
              <a:rPr lang="en-US" altLang="ko-KR" baseline="0" dirty="0" smtClean="0"/>
              <a:t>4. </a:t>
            </a:r>
            <a:r>
              <a:rPr lang="ko-KR" altLang="en-US" baseline="0" dirty="0" smtClean="0"/>
              <a:t>출판바이어스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메타 자체의 태생적 한계</a:t>
            </a:r>
            <a:endParaRPr lang="en-US" altLang="ko-KR" baseline="0" dirty="0" smtClean="0"/>
          </a:p>
          <a:p>
            <a:r>
              <a:rPr lang="ko-KR" altLang="en-US" baseline="0" dirty="0" smtClean="0"/>
              <a:t>한계</a:t>
            </a:r>
            <a:r>
              <a:rPr lang="en-US" altLang="ko-KR" baseline="0" dirty="0" smtClean="0"/>
              <a:t>5. </a:t>
            </a:r>
            <a:r>
              <a:rPr lang="ko-KR" altLang="en-US" baseline="0" dirty="0" smtClean="0"/>
              <a:t>환자의 조건이 한정적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하지만 우리가 선택한 기준이 환자군 중 많은 비율을 차지하므로 대표성을 가진다 할 수 있다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키워드</a:t>
            </a:r>
            <a:r>
              <a:rPr lang="en-US" altLang="ko-KR" dirty="0" smtClean="0"/>
              <a:t>1. </a:t>
            </a:r>
            <a:r>
              <a:rPr lang="ko-KR" altLang="en-US" dirty="0" smtClean="0"/>
              <a:t>논문들의 논문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여러 연구 통합하는데 있어 체계적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결론</a:t>
            </a:r>
            <a:endParaRPr lang="en-US" altLang="ko-KR" baseline="0" dirty="0" smtClean="0"/>
          </a:p>
          <a:p>
            <a:r>
              <a:rPr lang="ko-KR" altLang="en-US" dirty="0" smtClean="0"/>
              <a:t>키워드</a:t>
            </a:r>
            <a:r>
              <a:rPr lang="en-US" altLang="ko-KR" dirty="0" smtClean="0"/>
              <a:t>2. </a:t>
            </a:r>
            <a:r>
              <a:rPr lang="ko-KR" altLang="en-US" dirty="0" smtClean="0"/>
              <a:t>객관성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임의적으로 논문 선정하고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조건에 맞는 논문은 무조건 포괄하므로 주관적 편견 배제 가능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키워드</a:t>
            </a:r>
            <a:r>
              <a:rPr lang="en-US" altLang="ko-KR" dirty="0" smtClean="0"/>
              <a:t>3. </a:t>
            </a:r>
            <a:r>
              <a:rPr lang="ko-KR" altLang="en-US" dirty="0" smtClean="0"/>
              <a:t>통계적 </a:t>
            </a:r>
            <a:r>
              <a:rPr lang="ko-KR" altLang="en-US" dirty="0" err="1" smtClean="0"/>
              <a:t>검정력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다 더하기 때문에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더 큰 </a:t>
            </a:r>
            <a:r>
              <a:rPr lang="ko-KR" altLang="en-US" baseline="0" dirty="0" err="1" smtClean="0"/>
              <a:t>표집을</a:t>
            </a:r>
            <a:r>
              <a:rPr lang="ko-KR" altLang="en-US" baseline="0" dirty="0" smtClean="0"/>
              <a:t> 통해 통계적 </a:t>
            </a:r>
            <a:r>
              <a:rPr lang="ko-KR" altLang="en-US" baseline="0" dirty="0" err="1" smtClean="0"/>
              <a:t>검정력</a:t>
            </a:r>
            <a:r>
              <a:rPr lang="ko-KR" altLang="en-US" baseline="0" dirty="0" smtClean="0"/>
              <a:t> 높아진다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정확한 효과 크기 추정가능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단점</a:t>
            </a:r>
            <a:r>
              <a:rPr lang="en-US" altLang="ko-KR" dirty="0" smtClean="0"/>
              <a:t>1. </a:t>
            </a:r>
            <a:r>
              <a:rPr lang="ko-KR" altLang="en-US" dirty="0" smtClean="0"/>
              <a:t>서로 비교할 수 없는 다른 성질의 연구 결과들을 종합하려는데 문제가 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단점</a:t>
            </a:r>
            <a:r>
              <a:rPr lang="en-US" altLang="ko-KR" dirty="0" smtClean="0"/>
              <a:t>2. </a:t>
            </a:r>
            <a:r>
              <a:rPr lang="ko-KR" altLang="en-US" dirty="0" smtClean="0"/>
              <a:t>질적 차이가 나는 연구의 결과를 구별하지 않고 그대로 종합</a:t>
            </a:r>
            <a:endParaRPr lang="en-US" altLang="ko-KR" dirty="0" smtClean="0"/>
          </a:p>
          <a:p>
            <a:r>
              <a:rPr lang="ko-KR" altLang="en-US" dirty="0" smtClean="0"/>
              <a:t>단점</a:t>
            </a:r>
            <a:r>
              <a:rPr lang="en-US" altLang="ko-KR" dirty="0" smtClean="0"/>
              <a:t>3. </a:t>
            </a:r>
            <a:r>
              <a:rPr lang="ko-KR" altLang="en-US" dirty="0" smtClean="0"/>
              <a:t>대개 출판된 연구만을 </a:t>
            </a:r>
            <a:r>
              <a:rPr lang="ko-KR" altLang="en-US" dirty="0" err="1" smtClean="0"/>
              <a:t>포집대상으로</a:t>
            </a:r>
            <a:r>
              <a:rPr lang="ko-KR" altLang="en-US" dirty="0" smtClean="0"/>
              <a:t> 하므로 대표성이 문제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과정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가설설정 </a:t>
            </a:r>
            <a:r>
              <a:rPr lang="en-US" altLang="ko-KR" baseline="0" dirty="0" smtClean="0"/>
              <a:t>-&gt; </a:t>
            </a:r>
            <a:r>
              <a:rPr lang="ko-KR" altLang="en-US" baseline="0" dirty="0" smtClean="0"/>
              <a:t>자료검색 전략수립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분석자료 범위선정 </a:t>
            </a:r>
            <a:r>
              <a:rPr lang="en-US" altLang="ko-KR" baseline="0" dirty="0" smtClean="0"/>
              <a:t>-&gt; </a:t>
            </a:r>
            <a:r>
              <a:rPr lang="ko-KR" altLang="en-US" baseline="0" dirty="0" smtClean="0"/>
              <a:t>자료수집 </a:t>
            </a:r>
            <a:r>
              <a:rPr lang="en-US" altLang="ko-KR" baseline="0" dirty="0" smtClean="0"/>
              <a:t>-&gt; </a:t>
            </a:r>
            <a:r>
              <a:rPr lang="ko-KR" altLang="en-US" baseline="0" dirty="0" smtClean="0"/>
              <a:t>분석자료의 특성변인 코딩 </a:t>
            </a:r>
            <a:r>
              <a:rPr lang="en-US" altLang="ko-KR" baseline="0" dirty="0" smtClean="0"/>
              <a:t>-&gt; </a:t>
            </a:r>
            <a:r>
              <a:rPr lang="ko-KR" altLang="en-US" baseline="0" dirty="0" smtClean="0"/>
              <a:t>메타통계분석 </a:t>
            </a:r>
            <a:r>
              <a:rPr lang="en-US" altLang="ko-KR" baseline="0" dirty="0" smtClean="0"/>
              <a:t>-&gt; </a:t>
            </a:r>
            <a:r>
              <a:rPr lang="ko-KR" altLang="en-US" baseline="0" dirty="0" smtClean="0"/>
              <a:t>분석결과의 제시 및 해석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어떤 합병증을 포함할 건지 </a:t>
            </a:r>
            <a:r>
              <a:rPr lang="ko-KR" altLang="en-US" dirty="0" err="1" smtClean="0"/>
              <a:t>정해야되네</a:t>
            </a:r>
            <a:r>
              <a:rPr lang="en-US" altLang="ko-KR" dirty="0" smtClean="0"/>
              <a:t>?</a:t>
            </a:r>
          </a:p>
          <a:p>
            <a:r>
              <a:rPr lang="en-US" altLang="ko-KR" dirty="0" smtClean="0"/>
              <a:t>VAS, </a:t>
            </a:r>
            <a:r>
              <a:rPr lang="ko-KR" altLang="en-US" dirty="0" err="1" smtClean="0"/>
              <a:t>맥냅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합병증 추가 설명하세요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 부분 설명은 오래해도 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이거 설명하고 전체 포인트랑 우리는 얼마 포인트 이상의 논문을 선별하여 사용하였다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다이어그램을 넣어라</a:t>
            </a:r>
            <a:r>
              <a:rPr lang="en-US" altLang="ko-KR" dirty="0" smtClean="0"/>
              <a:t>. </a:t>
            </a:r>
            <a:r>
              <a:rPr lang="ko-KR" altLang="en-US" dirty="0" smtClean="0"/>
              <a:t>어떤 논문이 왜 빠지고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어떻게 빠지고 </a:t>
            </a:r>
            <a:r>
              <a:rPr lang="en-US" altLang="ko-KR" dirty="0" smtClean="0"/>
              <a:t>-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VAS ,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맥냅</a:t>
            </a:r>
            <a:r>
              <a:rPr lang="en-US" altLang="ko-KR" baseline="0" dirty="0" smtClean="0"/>
              <a:t>,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99381"/>
            <a:ext cx="7992888" cy="4093915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8013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62880" y="1927373"/>
            <a:ext cx="8013576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1"/>
            </a:gs>
            <a:gs pos="33000">
              <a:srgbClr val="12273E"/>
            </a:gs>
            <a:gs pos="91000">
              <a:srgbClr val="7286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306" y="-171400"/>
            <a:ext cx="3483646" cy="7278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6700" dirty="0" smtClean="0">
                <a:solidFill>
                  <a:schemeClr val="bg1"/>
                </a:solidFill>
              </a:rPr>
              <a:t>7</a:t>
            </a:r>
            <a:endParaRPr lang="ko-KR" altLang="en-US" sz="46700" dirty="0">
              <a:solidFill>
                <a:schemeClr val="bg1"/>
              </a:solidFill>
            </a:endParaRPr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김다현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김영문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김인겸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이동렬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이준원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임창진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정상훈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책임교수 엄상화</a:t>
            </a:r>
            <a:endParaRPr lang="en-US" altLang="ko-KR" sz="2800" dirty="0" smtClean="0">
              <a:solidFill>
                <a:schemeClr val="bg1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 rot="5400000">
            <a:off x="1143000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Meta-analysis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meta_analysis_concep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22" y="2357430"/>
            <a:ext cx="6496050" cy="3467100"/>
          </a:xfrm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5585" y="2124098"/>
            <a:ext cx="3714776" cy="57036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Weakness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25585" y="2763860"/>
            <a:ext cx="3714776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Qualitative research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Uneven  article quality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Publication bias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356359" y="2124098"/>
            <a:ext cx="3716235" cy="570362"/>
          </a:xfrm>
        </p:spPr>
        <p:txBody>
          <a:bodyPr/>
          <a:lstStyle/>
          <a:p>
            <a:r>
              <a:rPr lang="en-US" altLang="ko-KR" sz="2800" dirty="0" smtClean="0">
                <a:latin typeface="Verdana" pitchFamily="34" charset="0"/>
              </a:rPr>
              <a:t>Process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356359" y="2763860"/>
            <a:ext cx="3716235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Hypothesis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Strategy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Collection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Analysis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Conclusion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cxnSp>
        <p:nvCxnSpPr>
          <p:cNvPr id="7" name="직선 연결선 6"/>
          <p:cNvCxnSpPr/>
          <p:nvPr/>
        </p:nvCxnSpPr>
        <p:spPr>
          <a:xfrm rot="5400000">
            <a:off x="2697512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Method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Search strategy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611560" y="2348880"/>
            <a:ext cx="3744416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 &amp; Archives</a:t>
            </a:r>
          </a:p>
          <a:p>
            <a:pPr>
              <a:lnSpc>
                <a:spcPct val="130000"/>
              </a:lnSpc>
            </a:pP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PubMed</a:t>
            </a:r>
            <a:endParaRPr lang="en-US" altLang="ko-K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MEDLINE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EMBASE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Ovid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4802560" y="2348880"/>
            <a:ext cx="4017912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English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January, 2000</a:t>
            </a:r>
            <a:b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~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September, 2010</a:t>
            </a:r>
          </a:p>
        </p:txBody>
      </p:sp>
      <p:cxnSp>
        <p:nvCxnSpPr>
          <p:cNvPr id="8" name="직선 연결선 7"/>
          <p:cNvCxnSpPr/>
          <p:nvPr/>
        </p:nvCxnSpPr>
        <p:spPr>
          <a:xfrm rot="5400000">
            <a:off x="2411760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of keywords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684209" y="1998663"/>
          <a:ext cx="7848231" cy="4105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3815"/>
                <a:gridCol w="3744416"/>
              </a:tblGrid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Technical</a:t>
                      </a:r>
                      <a:r>
                        <a:rPr lang="en-US" altLang="ko-KR" sz="18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Procedure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Anatomical features / pathology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Diskectomy</a:t>
                      </a:r>
                      <a:endParaRPr lang="en-US" altLang="ko-KR" sz="1800" kern="1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Open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Microendoscopic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en-US" altLang="ko-KR" sz="1800" kern="100" dirty="0" smtClean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Percutaneous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</a:t>
                      </a:r>
                      <a:r>
                        <a:rPr lang="en-US" altLang="ko-KR" sz="1800" kern="100" baseline="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Minimally invasive technique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Sciatica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Low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Disk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herniated inter-vertebral disc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7869560" cy="1143000"/>
          </a:xfrm>
        </p:spPr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</a:t>
            </a:r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criteria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684213" y="1988840"/>
          <a:ext cx="7848600" cy="4168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5859"/>
                <a:gridCol w="3312741"/>
              </a:tblGrid>
              <a:tr h="384466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Inclusion</a:t>
                      </a: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cs typeface="Verdana" pitchFamily="34" charset="0"/>
                        </a:rPr>
                        <a:t>Exclusion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1999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Patient selection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Conservative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at least 4wks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Early,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progressive neurologic symptoms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Intolerable pain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Single 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lesion</a:t>
                      </a:r>
                      <a:endParaRPr lang="en-US" altLang="ko-KR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Measure instrument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VAS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MacNab</a:t>
                      </a:r>
                      <a:endParaRPr lang="en-US" altLang="ko-KR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Complications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Recurrence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Other vertebral 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disease</a:t>
                      </a:r>
                      <a:endParaRPr lang="en-US" altLang="ko-KR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History of vertebral op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VAS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5" name="내용 개체 틀 4" descr="V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8973" y="3200596"/>
            <a:ext cx="7609241" cy="2300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err="1" smtClean="0">
                <a:latin typeface="Verdana" pitchFamily="34" charset="0"/>
              </a:rPr>
              <a:t>MacNab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85984" y="1643050"/>
            <a:ext cx="7064226" cy="4857784"/>
          </a:xfrm>
        </p:spPr>
        <p:txBody>
          <a:bodyPr>
            <a:noAutofit/>
          </a:bodyPr>
          <a:lstStyle/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Free of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No restriction of mobility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Able to return to normal work and activities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6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Occasional </a:t>
            </a:r>
            <a:r>
              <a:rPr lang="en-US" altLang="ko-KR" sz="1600" dirty="0" err="1" smtClean="0">
                <a:latin typeface="Verdana" pitchFamily="34" charset="0"/>
              </a:rPr>
              <a:t>nonradicular</a:t>
            </a:r>
            <a:r>
              <a:rPr lang="en-US" altLang="ko-KR" sz="1600" dirty="0" smtClean="0">
                <a:latin typeface="Verdana" pitchFamily="34" charset="0"/>
              </a:rPr>
              <a:t>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Relief of presenting symptoms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Able to return to modified work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6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Some improved functional capacity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Still handicapped and/or unemployed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6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Continued objective symptoms of root involvement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Additional operative intervention needed at the index level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600" dirty="0" smtClean="0">
                <a:latin typeface="Verdana" pitchFamily="34" charset="0"/>
              </a:rPr>
              <a:t>Irrespective of repeat or length of postoperative follow-up</a:t>
            </a:r>
            <a:endParaRPr lang="ko-KR" altLang="en-US" sz="1600" dirty="0">
              <a:latin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2" y="1571612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Excellent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2" y="3068421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Good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2" y="4572008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Fair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2" y="5572140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Poor</a:t>
            </a:r>
            <a:endParaRPr lang="ko-KR" altLang="en-US" sz="3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072248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008352"/>
            <a:ext cx="3816424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kern="0" dirty="0" smtClean="0">
                <a:latin typeface="Verdana" pitchFamily="34" charset="0"/>
                <a:ea typeface="맑은 고딕"/>
                <a:cs typeface="Sabon-Roman"/>
              </a:rPr>
              <a:t>Patients </a:t>
            </a:r>
            <a:r>
              <a:rPr lang="en-US" kern="0" dirty="0" smtClean="0">
                <a:latin typeface="Verdana" pitchFamily="34" charset="0"/>
                <a:ea typeface="맑은 고딕"/>
                <a:cs typeface="Sabon-Roman"/>
              </a:rPr>
              <a:t>transient urinary </a:t>
            </a:r>
            <a:r>
              <a:rPr lang="en-US" kern="0" dirty="0" smtClean="0">
                <a:latin typeface="Verdana" pitchFamily="34" charset="0"/>
                <a:ea typeface="맑은 고딕"/>
                <a:cs typeface="Sabon-Roman"/>
              </a:rPr>
              <a:t>retention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5173695" y="2072248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5173695" y="3008352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</a:t>
            </a: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tear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CSF leakage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  <a:endParaRPr lang="en-US" altLang="ko-KR" dirty="0" smtClean="0">
              <a:latin typeface="Verdana" pitchFamily="34" charset="0"/>
              <a:cs typeface="Verdana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428860" y="4286257"/>
            <a:ext cx="4572033" cy="1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1"/>
            </a:gs>
            <a:gs pos="33000">
              <a:srgbClr val="12273E"/>
            </a:gs>
            <a:gs pos="91000">
              <a:srgbClr val="7286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solidFill>
                <a:schemeClr val="bg1"/>
              </a:solidFill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Quality assessment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48" y="3857627"/>
            <a:ext cx="4896544" cy="3071835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Type of studies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Prospective, clinical trial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 + cohort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</a:t>
            </a:r>
            <a:endParaRPr lang="en-US" altLang="ko-KR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Journal grade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JAMA, NEJM, Lancet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SCI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Domestic, etc</a:t>
            </a:r>
            <a:endParaRPr lang="en-US" altLang="ko-KR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53256" y="3869451"/>
            <a:ext cx="2376264" cy="298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</a:p>
          <a:p>
            <a:pPr marL="285750" indent="-285750">
              <a:spcBef>
                <a:spcPct val="20000"/>
              </a:spcBef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14346" y="2071678"/>
          <a:ext cx="7643868" cy="1554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978"/>
                <a:gridCol w="1273978"/>
                <a:gridCol w="1273978"/>
                <a:gridCol w="1273978"/>
                <a:gridCol w="1273978"/>
                <a:gridCol w="1273978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Grade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5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Score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1.8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1.6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No.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7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Stastistics</a:t>
            </a:r>
            <a:endParaRPr lang="ko-KR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Tools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Excel 2007, 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PASW 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tatistics 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18, </a:t>
            </a: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MedCalc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</a:t>
            </a:r>
            <a:endParaRPr lang="en-US" altLang="ko-K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cs typeface="Verdana" pitchFamily="34" charset="0"/>
              </a:rPr>
              <a:t>Continuous </a:t>
            </a:r>
            <a:r>
              <a:rPr lang="en-US" altLang="ko-KR" sz="2800" dirty="0" smtClean="0">
                <a:latin typeface="Verdana" pitchFamily="34" charset="0"/>
                <a:cs typeface="Verdana" pitchFamily="34" charset="0"/>
              </a:rPr>
              <a:t>measure (</a:t>
            </a:r>
            <a:r>
              <a:rPr lang="en-US" altLang="ko-KR" sz="2800" dirty="0" smtClean="0">
                <a:latin typeface="Verdana" pitchFamily="34" charset="0"/>
                <a:cs typeface="Verdana" pitchFamily="34" charset="0"/>
              </a:rPr>
              <a:t>Mean-difference)</a:t>
            </a:r>
            <a:endParaRPr lang="en-US" altLang="ko-K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Crosstab</a:t>
            </a:r>
            <a:endParaRPr lang="en-US" altLang="ko-K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en-US" altLang="ko-K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2400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971600" y="620688"/>
            <a:ext cx="7200800" cy="5606464"/>
            <a:chOff x="1187624" y="692696"/>
            <a:chExt cx="7200800" cy="5606464"/>
          </a:xfrm>
        </p:grpSpPr>
        <p:sp>
          <p:nvSpPr>
            <p:cNvPr id="8" name="TextBox 7"/>
            <p:cNvSpPr txBox="1"/>
            <p:nvPr/>
          </p:nvSpPr>
          <p:spPr>
            <a:xfrm>
              <a:off x="2051720" y="692696"/>
              <a:ext cx="936104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500" dirty="0" smtClean="0"/>
                <a:t>8</a:t>
              </a:r>
              <a:endParaRPr lang="ko-KR" altLang="en-US" sz="115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51720" y="2564904"/>
              <a:ext cx="936104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500" dirty="0" smtClean="0"/>
                <a:t>8</a:t>
              </a:r>
              <a:endParaRPr lang="ko-KR" altLang="en-US" sz="115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87624" y="4437112"/>
              <a:ext cx="18002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500" dirty="0" smtClean="0"/>
                <a:t>10</a:t>
              </a:r>
              <a:endParaRPr lang="ko-KR" altLang="en-US" sz="115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31840" y="1484784"/>
              <a:ext cx="52565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5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VAS</a:t>
              </a:r>
              <a:endParaRPr lang="ko-KR" altLang="en-US" sz="5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1840" y="3356992"/>
              <a:ext cx="52565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5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MacNab</a:t>
              </a:r>
              <a:endParaRPr lang="ko-KR" altLang="en-US" sz="5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31840" y="5241974"/>
              <a:ext cx="52565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5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Complications</a:t>
              </a:r>
              <a:endParaRPr lang="ko-KR" altLang="en-US" sz="5400" dirty="0">
                <a:latin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9786" y="2857496"/>
            <a:ext cx="23762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500" dirty="0" smtClean="0"/>
              <a:t>82</a:t>
            </a:r>
            <a:endParaRPr lang="ko-KR" altLang="en-US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2852836"/>
            <a:ext cx="20882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500" dirty="0" smtClean="0"/>
              <a:t>14</a:t>
            </a:r>
            <a:endParaRPr lang="ko-KR" altLang="en-US" sz="11500" dirty="0"/>
          </a:p>
        </p:txBody>
      </p:sp>
      <p:cxnSp>
        <p:nvCxnSpPr>
          <p:cNvPr id="10" name="직선 연결선 9"/>
          <p:cNvCxnSpPr/>
          <p:nvPr/>
        </p:nvCxnSpPr>
        <p:spPr>
          <a:xfrm rot="5400000">
            <a:off x="-873224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rot="5400000">
            <a:off x="3000388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6354" y="214311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 smtClean="0">
                <a:latin typeface="Verdana" pitchFamily="34" charset="0"/>
              </a:rPr>
              <a:t>From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44336" y="214311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 smtClean="0">
                <a:latin typeface="Verdana" pitchFamily="34" charset="0"/>
              </a:rPr>
              <a:t>To</a:t>
            </a:r>
            <a:endParaRPr lang="ko-KR" altLang="en-US" sz="3600" dirty="0">
              <a:latin typeface="Verdana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2843745" y="1643050"/>
            <a:ext cx="3514203" cy="3486346"/>
            <a:chOff x="1348778" y="692696"/>
            <a:chExt cx="4385622" cy="4350853"/>
          </a:xfrm>
        </p:grpSpPr>
        <p:sp>
          <p:nvSpPr>
            <p:cNvPr id="12" name="TextBox 11"/>
            <p:cNvSpPr txBox="1"/>
            <p:nvPr/>
          </p:nvSpPr>
          <p:spPr>
            <a:xfrm>
              <a:off x="2079149" y="692696"/>
              <a:ext cx="936104" cy="1497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200" dirty="0" smtClean="0"/>
                <a:t>8</a:t>
              </a:r>
              <a:endParaRPr lang="ko-KR" altLang="en-US" sz="7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1720" y="2134754"/>
              <a:ext cx="936104" cy="1497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200" dirty="0" smtClean="0"/>
                <a:t>8</a:t>
              </a:r>
              <a:endParaRPr lang="ko-KR" altLang="en-US" sz="7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48778" y="3545575"/>
              <a:ext cx="1800201" cy="1497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200" dirty="0" smtClean="0"/>
                <a:t>10</a:t>
              </a:r>
              <a:endParaRPr lang="ko-KR" altLang="en-US" sz="7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59827" y="1316763"/>
              <a:ext cx="2585423" cy="806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VAS</a:t>
              </a:r>
              <a:endParaRPr lang="ko-KR" altLang="en-US" sz="3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63238" y="2743202"/>
              <a:ext cx="2671162" cy="806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MacNab</a:t>
              </a:r>
              <a:endParaRPr lang="ko-KR" altLang="en-US" sz="3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59827" y="4080489"/>
              <a:ext cx="2585423" cy="806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Cx</a:t>
              </a:r>
              <a:r>
                <a:rPr lang="en-US" altLang="ko-KR" sz="36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.</a:t>
              </a:r>
              <a:endParaRPr lang="ko-KR" altLang="en-US" sz="3600" dirty="0">
                <a:latin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684213" y="2506682"/>
          <a:ext cx="7991476" cy="370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7457"/>
                <a:gridCol w="3714776"/>
                <a:gridCol w="928694"/>
                <a:gridCol w="1960549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Procedure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MD</a:t>
                      </a:r>
                      <a:endParaRPr lang="ko-KR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Mark P. Arts,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2009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Katarina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Silverpats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Christopher B. Dewing,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Yu-Mi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Ryang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Yong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Gun Lee, 2010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684213" y="2506682"/>
          <a:ext cx="7991476" cy="370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7457"/>
                <a:gridCol w="3714776"/>
                <a:gridCol w="928694"/>
                <a:gridCol w="1960549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Procedure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MED</a:t>
                      </a:r>
                      <a:endParaRPr lang="ko-KR" alt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Mick J. Perez-Cruet, 2002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Seungcheol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Gun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Choi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Wen-Ching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Tzaan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Dong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Yeob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Result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VAS Baby one more time.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401080" cy="441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6093296"/>
            <a:ext cx="2072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0.001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19256" cy="4046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5466973"/>
            <a:ext cx="5373587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0.962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OR(MED/MD) = 1.010 (95% CI 0.67 – 1.51)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chemeClr val="bg1">
                <a:lumMod val="95000"/>
              </a:schemeClr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Summary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0034" y="1978291"/>
            <a:ext cx="2928958" cy="4093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VAS</a:t>
            </a: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MacNab</a:t>
            </a:r>
            <a:endParaRPr kumimoji="0" lang="en-US" altLang="ko-K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</a:endParaRP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Cx</a:t>
            </a: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58" y="485776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24057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I don’t know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6433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Limitation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2692671"/>
            <a:ext cx="7992888" cy="409391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language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Changed diagnostic criteria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Uneven article quality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Publications bias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patient indication?</a:t>
            </a:r>
          </a:p>
          <a:p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Conclusion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3322712" cy="3154362"/>
          </a:xfrm>
        </p:spPr>
        <p:txBody>
          <a:bodyPr>
            <a:noAutofit/>
          </a:bodyPr>
          <a:lstStyle/>
          <a:p>
            <a:pPr algn="l"/>
            <a:r>
              <a:rPr lang="en-US" altLang="ko-KR" sz="46700" dirty="0" smtClean="0"/>
              <a:t>7</a:t>
            </a:r>
            <a:endParaRPr lang="ko-KR" altLang="en-US" sz="46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김다현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김영문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김인겸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이동렬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이준원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임창진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정상훈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책임교수 엄상화</a:t>
            </a:r>
            <a:endParaRPr lang="en-US" altLang="ko-KR" sz="2800" dirty="0" smtClean="0"/>
          </a:p>
        </p:txBody>
      </p:sp>
      <p:cxnSp>
        <p:nvCxnSpPr>
          <p:cNvPr id="5" name="직선 연결선 4"/>
          <p:cNvCxnSpPr/>
          <p:nvPr/>
        </p:nvCxnSpPr>
        <p:spPr>
          <a:xfrm rot="5400000">
            <a:off x="1381336" y="3667336"/>
            <a:ext cx="638132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Autofit/>
          </a:bodyPr>
          <a:lstStyle/>
          <a:p>
            <a:pPr marL="400050">
              <a:lnSpc>
                <a:spcPct val="150000"/>
              </a:lnSpc>
            </a:pPr>
            <a:r>
              <a:rPr lang="en-US" altLang="ko-KR" sz="23900" dirty="0" smtClean="0">
                <a:effectLst/>
                <a:latin typeface="맑은 고딕" pitchFamily="50" charset="-127"/>
                <a:ea typeface="맑은 고딕" pitchFamily="50" charset="-127"/>
              </a:rPr>
              <a:t>80</a:t>
            </a:r>
            <a:r>
              <a:rPr lang="en-US" altLang="ko-KR" sz="23900" dirty="0" smtClean="0">
                <a:effectLst/>
                <a:latin typeface="맑은 고딕" pitchFamily="50" charset="-127"/>
                <a:ea typeface="맑은 고딕" pitchFamily="50" charset="-127"/>
              </a:rPr>
              <a:t>%</a:t>
            </a:r>
            <a:endParaRPr lang="en-US" altLang="ko-KR" sz="23900" dirty="0" smtClean="0"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18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Life-time prevalence of back </a:t>
            </a:r>
            <a:r>
              <a:rPr lang="en-US" altLang="ko-KR" sz="2800" dirty="0">
                <a:latin typeface="Verdana" pitchFamily="34" charset="0"/>
              </a:rPr>
              <a:t>p</a:t>
            </a:r>
            <a:r>
              <a:rPr lang="en-US" altLang="ko-KR" sz="2800" dirty="0" smtClean="0">
                <a:latin typeface="Verdana" pitchFamily="34" charset="0"/>
              </a:rPr>
              <a:t>ain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5357826"/>
            <a:ext cx="5882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Verdana" pitchFamily="34" charset="0"/>
              </a:rPr>
              <a:t>* Adam and Victor’s Principles of Neurology, McGrew-hill, 2009</a:t>
            </a:r>
            <a:endParaRPr lang="ko-KR" alt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2974" y="4922004"/>
            <a:ext cx="534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Herniated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intervertebral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disc</a:t>
            </a:r>
            <a:endParaRPr lang="ko-KR" altLang="en-US" sz="28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그림 4" descr="disc-herniation-anatomy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836712"/>
            <a:ext cx="5364088" cy="39446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2974" y="5642084"/>
            <a:ext cx="5727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Most common in lumbar lesion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Lumbar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5576" y="2348880"/>
            <a:ext cx="8208912" cy="28083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response to conservative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Tx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for 6wks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Early, progressive neurologic symptom</a:t>
            </a:r>
          </a:p>
          <a:p>
            <a:pPr>
              <a:lnSpc>
                <a:spcPct val="150000"/>
              </a:lnSpc>
            </a:pPr>
            <a:r>
              <a:rPr lang="en-US" altLang="ko-KR" sz="2800" dirty="0" err="1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Microsugical</a:t>
            </a:r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(MD)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ko-KR" sz="28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Microendoscopic</a:t>
            </a:r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(MED)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MD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vs</a:t>
            </a:r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MED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204864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140968"/>
            <a:ext cx="4040188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Standard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op. time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Wide indication (?)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4943401" y="2204864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4943401" y="3140968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bleeding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Fast 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tissue recovery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hospital stay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</a:t>
            </a: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Postop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pain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555776" y="4149080"/>
            <a:ext cx="403244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919</Words>
  <Application>Microsoft Office PowerPoint</Application>
  <PresentationFormat>화면 슬라이드 쇼(4:3)</PresentationFormat>
  <Paragraphs>309</Paragraphs>
  <Slides>35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36" baseType="lpstr">
      <vt:lpstr>Office 테마</vt:lpstr>
      <vt:lpstr>슬라이드 1</vt:lpstr>
      <vt:lpstr>Comparison between MD and MED in VAS, MacNab and complications: Meta-analysis</vt:lpstr>
      <vt:lpstr>슬라이드 3</vt:lpstr>
      <vt:lpstr>7</vt:lpstr>
      <vt:lpstr>Comparison between MD and MED in VAS, MacNab and complications: Meta-analysis</vt:lpstr>
      <vt:lpstr>80%</vt:lpstr>
      <vt:lpstr>슬라이드 7</vt:lpstr>
      <vt:lpstr>Lumbar Discectomy</vt:lpstr>
      <vt:lpstr>MD vs MED</vt:lpstr>
      <vt:lpstr>Meta-analysis</vt:lpstr>
      <vt:lpstr>슬라이드 11</vt:lpstr>
      <vt:lpstr>슬라이드 12</vt:lpstr>
      <vt:lpstr>Method</vt:lpstr>
      <vt:lpstr>Search strategy</vt:lpstr>
      <vt:lpstr>Selection of keywords</vt:lpstr>
      <vt:lpstr>Selection criteria</vt:lpstr>
      <vt:lpstr>VAS</vt:lpstr>
      <vt:lpstr>MacNab</vt:lpstr>
      <vt:lpstr>Complications</vt:lpstr>
      <vt:lpstr>Quality assessment</vt:lpstr>
      <vt:lpstr>Stastistics</vt:lpstr>
      <vt:lpstr>슬라이드 22</vt:lpstr>
      <vt:lpstr>슬라이드 23</vt:lpstr>
      <vt:lpstr>Study characteristics</vt:lpstr>
      <vt:lpstr>Study characteristics</vt:lpstr>
      <vt:lpstr>Result</vt:lpstr>
      <vt:lpstr>VAS Baby one more time.</vt:lpstr>
      <vt:lpstr>MacNab</vt:lpstr>
      <vt:lpstr>Complications</vt:lpstr>
      <vt:lpstr>슬라이드 30</vt:lpstr>
      <vt:lpstr>슬라이드 31</vt:lpstr>
      <vt:lpstr>슬라이드 32</vt:lpstr>
      <vt:lpstr>슬라이드 33</vt:lpstr>
      <vt:lpstr>슬라이드 34</vt:lpstr>
      <vt:lpstr>슬라이드 35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전체 인구의 80%</dc:title>
  <dc:creator>snoopy</dc:creator>
  <cp:lastModifiedBy>snoopy</cp:lastModifiedBy>
  <cp:revision>156</cp:revision>
  <dcterms:created xsi:type="dcterms:W3CDTF">2011-02-26T10:45:17Z</dcterms:created>
  <dcterms:modified xsi:type="dcterms:W3CDTF">2011-02-27T12:06:00Z</dcterms:modified>
</cp:coreProperties>
</file>